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6"/>
  </p:notesMasterIdLst>
  <p:sldIdLst>
    <p:sldId id="296" r:id="rId5"/>
    <p:sldId id="300" r:id="rId6"/>
    <p:sldId id="302" r:id="rId7"/>
    <p:sldId id="278" r:id="rId8"/>
    <p:sldId id="257" r:id="rId9"/>
    <p:sldId id="301" r:id="rId10"/>
    <p:sldId id="281" r:id="rId11"/>
    <p:sldId id="279" r:id="rId12"/>
    <p:sldId id="280" r:id="rId13"/>
    <p:sldId id="304" r:id="rId14"/>
    <p:sldId id="305" r:id="rId15"/>
    <p:sldId id="303" r:id="rId16"/>
    <p:sldId id="306" r:id="rId17"/>
    <p:sldId id="307" r:id="rId18"/>
    <p:sldId id="308" r:id="rId19"/>
    <p:sldId id="309" r:id="rId20"/>
    <p:sldId id="310" r:id="rId21"/>
    <p:sldId id="311" r:id="rId22"/>
    <p:sldId id="312" r:id="rId23"/>
    <p:sldId id="313" r:id="rId24"/>
    <p:sldId id="291" r:id="rId2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B756"/>
    <a:srgbClr val="2D91D6"/>
    <a:srgbClr val="3BEE62"/>
    <a:srgbClr val="CCE4F1"/>
    <a:srgbClr val="80BDD4"/>
    <a:srgbClr val="007A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A66EB1-4425-9E49-9528-D75B20AFABF7}" v="74" dt="2024-04-08T16:38:44.1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20"/>
    <p:restoredTop sz="94694"/>
  </p:normalViewPr>
  <p:slideViewPr>
    <p:cSldViewPr snapToGrid="0" snapToObjects="1">
      <p:cViewPr varScale="1">
        <p:scale>
          <a:sx n="105" d="100"/>
          <a:sy n="105" d="100"/>
        </p:scale>
        <p:origin x="43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2/13/2025</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extLst>
      <p:ext uri="{BB962C8B-B14F-4D97-AF65-F5344CB8AC3E}">
        <p14:creationId xmlns:p14="http://schemas.microsoft.com/office/powerpoint/2010/main" val="279269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3</a:t>
            </a:fld>
            <a:endParaRPr lang="en-US" altLang="en-US"/>
          </a:p>
        </p:txBody>
      </p:sp>
    </p:spTree>
    <p:extLst>
      <p:ext uri="{BB962C8B-B14F-4D97-AF65-F5344CB8AC3E}">
        <p14:creationId xmlns:p14="http://schemas.microsoft.com/office/powerpoint/2010/main" val="2291949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21</a:t>
            </a:fld>
            <a:endParaRPr lang="en-US"/>
          </a:p>
        </p:txBody>
      </p:sp>
    </p:spTree>
    <p:extLst>
      <p:ext uri="{BB962C8B-B14F-4D97-AF65-F5344CB8AC3E}">
        <p14:creationId xmlns:p14="http://schemas.microsoft.com/office/powerpoint/2010/main" val="1662171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2/13/2025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2/13/2025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2/13/2025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2/13/2025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20.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2.png"/><Relationship Id="rId7"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8.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image" Target="../media/image2.pn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www.statwarscompetition.com/climatechalleng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17.jpe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58104" y="2724717"/>
            <a:ext cx="4488994" cy="692497"/>
          </a:xfrm>
          <a:prstGeom prst="rect">
            <a:avLst/>
          </a:prstGeom>
          <a:noFill/>
        </p:spPr>
        <p:txBody>
          <a:bodyPr wrap="square" rtlCol="0">
            <a:spAutoFit/>
          </a:bodyPr>
          <a:lstStyle/>
          <a:p>
            <a:r>
              <a:rPr lang="en-GB" sz="1300" b="1" dirty="0">
                <a:solidFill>
                  <a:schemeClr val="bg1"/>
                </a:solidFill>
                <a:latin typeface="Ubuntu" panose="020B0504030602030204" pitchFamily="34" charset="0"/>
                <a:ea typeface="Arial" panose="020B0604020202020204" pitchFamily="34" charset="0"/>
              </a:rPr>
              <a:t>Lesson Seven: Predictive Analysis and Infographics</a:t>
            </a:r>
          </a:p>
          <a:p>
            <a:r>
              <a:rPr lang="en-GB" sz="1300" b="1" dirty="0">
                <a:solidFill>
                  <a:schemeClr val="bg1"/>
                </a:solidFill>
                <a:latin typeface="Ubuntu" panose="020B0504030602030204" pitchFamily="34" charset="0"/>
                <a:ea typeface="Arial" panose="020B0604020202020204" pitchFamily="34" charset="0"/>
              </a:rPr>
              <a:t>Lesson Eight: Creating your Campaign</a:t>
            </a:r>
          </a:p>
          <a:p>
            <a:endParaRPr lang="en-GB" sz="1300" b="1" dirty="0">
              <a:solidFill>
                <a:schemeClr val="bg1"/>
              </a:solidFill>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58104" y="1344818"/>
            <a:ext cx="204992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STEP 3:</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Create your Data Driven Infographic Poster </a:t>
            </a: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23916" y="3322050"/>
            <a:ext cx="380983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pic>
        <p:nvPicPr>
          <p:cNvPr id="11" name="Picture 10">
            <a:extLst>
              <a:ext uri="{FF2B5EF4-FFF2-40B4-BE49-F238E27FC236}">
                <a16:creationId xmlns:a16="http://schemas.microsoft.com/office/drawing/2014/main" id="{57A1E552-A923-3B7A-F2FD-CCC8DB0216DD}"/>
              </a:ext>
            </a:extLst>
          </p:cNvPr>
          <p:cNvPicPr>
            <a:picLocks noChangeAspect="1"/>
          </p:cNvPicPr>
          <p:nvPr/>
        </p:nvPicPr>
        <p:blipFill>
          <a:blip r:embed="rId6"/>
          <a:stretch>
            <a:fillRect/>
          </a:stretch>
        </p:blipFill>
        <p:spPr>
          <a:xfrm>
            <a:off x="171196" y="3570485"/>
            <a:ext cx="2238321" cy="697798"/>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86C8D19D-456F-FC21-E697-2F669FBEDC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90848" y="4149607"/>
            <a:ext cx="1999015" cy="508731"/>
          </a:xfrm>
          <a:prstGeom prst="rect">
            <a:avLst/>
          </a:prstGeom>
        </p:spPr>
      </p:pic>
      <p:pic>
        <p:nvPicPr>
          <p:cNvPr id="2" name="Picture 1">
            <a:extLst>
              <a:ext uri="{FF2B5EF4-FFF2-40B4-BE49-F238E27FC236}">
                <a16:creationId xmlns:a16="http://schemas.microsoft.com/office/drawing/2014/main" id="{D298CBAF-274D-B6C2-A9AD-692B563F7254}"/>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871160" y="1169345"/>
            <a:ext cx="992248" cy="843874"/>
          </a:xfrm>
          <a:prstGeom prst="rect">
            <a:avLst/>
          </a:prstGeom>
        </p:spPr>
      </p:pic>
      <p:sp>
        <p:nvSpPr>
          <p:cNvPr id="3" name="TextBox 2">
            <a:extLst>
              <a:ext uri="{FF2B5EF4-FFF2-40B4-BE49-F238E27FC236}">
                <a16:creationId xmlns:a16="http://schemas.microsoft.com/office/drawing/2014/main" id="{A7EDE9F4-7C83-7EAF-9908-076515C17564}"/>
              </a:ext>
            </a:extLst>
          </p:cNvPr>
          <p:cNvSpPr txBox="1"/>
          <p:nvPr/>
        </p:nvSpPr>
        <p:spPr>
          <a:xfrm>
            <a:off x="258104" y="4642607"/>
            <a:ext cx="3231330" cy="646331"/>
          </a:xfrm>
          <a:prstGeom prst="rect">
            <a:avLst/>
          </a:prstGeom>
          <a:noFill/>
        </p:spPr>
        <p:txBody>
          <a:bodyPr wrap="square" rtlCol="0">
            <a:spAutoFit/>
          </a:bodyPr>
          <a:lstStyle/>
          <a:p>
            <a:r>
              <a:rPr lang="en-GB" sz="900" dirty="0">
                <a:solidFill>
                  <a:schemeClr val="bg1"/>
                </a:solidFill>
                <a:effectLst/>
                <a:latin typeface="Ubuntu" panose="020B0504030602030204" pitchFamily="34" charset="0"/>
              </a:rPr>
              <a:t>Copyright Universe of Engineering Ltd under license to Primary Engineer Ltd </a:t>
            </a:r>
            <a:r>
              <a:rPr lang="en-GB" sz="900" b="1" dirty="0">
                <a:solidFill>
                  <a:schemeClr val="bg1"/>
                </a:solidFill>
                <a:effectLst/>
                <a:latin typeface="Ubuntu" panose="020B0504030602030204" pitchFamily="34" charset="0"/>
              </a:rPr>
              <a:t>2021-2024</a:t>
            </a:r>
            <a:endParaRPr lang="en-GB" sz="900" dirty="0">
              <a:solidFill>
                <a:schemeClr val="bg1"/>
              </a:solidFill>
              <a:effectLst/>
              <a:latin typeface="Ubuntu" panose="020B0504030602030204" pitchFamily="34" charset="0"/>
            </a:endParaRPr>
          </a:p>
          <a:p>
            <a:endParaRPr lang="en-US" dirty="0"/>
          </a:p>
        </p:txBody>
      </p:sp>
    </p:spTree>
    <p:extLst>
      <p:ext uri="{BB962C8B-B14F-4D97-AF65-F5344CB8AC3E}">
        <p14:creationId xmlns:p14="http://schemas.microsoft.com/office/powerpoint/2010/main" val="68323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70E01A5-4B93-A7A5-33FD-161DB31221C5}"/>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2" name="Picture 1" descr="Graphical user interface, website&#10;&#10;Description automatically generated">
            <a:extLst>
              <a:ext uri="{FF2B5EF4-FFF2-40B4-BE49-F238E27FC236}">
                <a16:creationId xmlns:a16="http://schemas.microsoft.com/office/drawing/2014/main" id="{E34C679D-4110-8F8D-6FA8-20B7EFB954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81524" y="1375555"/>
            <a:ext cx="3940209" cy="2599252"/>
          </a:xfrm>
          <a:prstGeom prst="rect">
            <a:avLst/>
          </a:prstGeom>
        </p:spPr>
      </p:pic>
      <p:pic>
        <p:nvPicPr>
          <p:cNvPr id="3" name="Picture 2" descr="Graphical user interface, website&#10;&#10;Description automatically generated">
            <a:extLst>
              <a:ext uri="{FF2B5EF4-FFF2-40B4-BE49-F238E27FC236}">
                <a16:creationId xmlns:a16="http://schemas.microsoft.com/office/drawing/2014/main" id="{7B0AAD85-D560-0941-4E59-9D92BE31EBF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80403" y="1017083"/>
            <a:ext cx="2110307" cy="3316196"/>
          </a:xfrm>
          <a:prstGeom prst="rect">
            <a:avLst/>
          </a:prstGeom>
        </p:spPr>
      </p:pic>
      <p:pic>
        <p:nvPicPr>
          <p:cNvPr id="4" name="Picture 3">
            <a:extLst>
              <a:ext uri="{FF2B5EF4-FFF2-40B4-BE49-F238E27FC236}">
                <a16:creationId xmlns:a16="http://schemas.microsoft.com/office/drawing/2014/main" id="{B45DA329-90F5-B330-E9B1-FF675A8B78E9}"/>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1C441946-24ED-F514-D431-AFAFF522147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2886CF89-0132-47A6-8159-99457F376C8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440258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2" name="Picture 1" descr="Diagram&#10;&#10;Description automatically generated">
            <a:extLst>
              <a:ext uri="{FF2B5EF4-FFF2-40B4-BE49-F238E27FC236}">
                <a16:creationId xmlns:a16="http://schemas.microsoft.com/office/drawing/2014/main" id="{657FC534-F59F-57DE-7A80-145601F3F9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97426" y="1105857"/>
            <a:ext cx="5212062" cy="2931785"/>
          </a:xfrm>
          <a:prstGeom prst="rect">
            <a:avLst/>
          </a:prstGeom>
        </p:spPr>
      </p:pic>
      <p:pic>
        <p:nvPicPr>
          <p:cNvPr id="3" name="Picture 2">
            <a:extLst>
              <a:ext uri="{FF2B5EF4-FFF2-40B4-BE49-F238E27FC236}">
                <a16:creationId xmlns:a16="http://schemas.microsoft.com/office/drawing/2014/main" id="{17B8C40F-2A9A-9337-BFF1-2FBDD5E720D3}"/>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F87A7E30-1984-AD26-2A4C-D46EA484324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58D5A253-4E5F-5945-913B-254247AD29B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095093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317E22-A64B-BC3F-F7CD-34117BA881E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OWN INFOGRAPHICS</a:t>
            </a:r>
          </a:p>
        </p:txBody>
      </p:sp>
      <p:sp>
        <p:nvSpPr>
          <p:cNvPr id="10" name="TextBox 9">
            <a:extLst>
              <a:ext uri="{FF2B5EF4-FFF2-40B4-BE49-F238E27FC236}">
                <a16:creationId xmlns:a16="http://schemas.microsoft.com/office/drawing/2014/main" id="{23322CDE-848A-8CA8-C08F-9D5EF6572055}"/>
              </a:ext>
            </a:extLst>
          </p:cNvPr>
          <p:cNvSpPr txBox="1"/>
          <p:nvPr/>
        </p:nvSpPr>
        <p:spPr>
          <a:xfrm>
            <a:off x="292202" y="1249702"/>
            <a:ext cx="8126413" cy="1848326"/>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Creative</a:t>
            </a:r>
          </a:p>
          <a:p>
            <a:pPr marL="342900" indent="-342900" eaLnBrk="1" fontAlgn="auto" hangingPunct="1">
              <a:lnSpc>
                <a:spcPct val="150000"/>
              </a:lnSpc>
              <a:spcBef>
                <a:spcPts val="0"/>
              </a:spcBef>
              <a:spcAft>
                <a:spcPts val="0"/>
              </a:spcAft>
              <a:buSzPct val="200000"/>
              <a:buBlip>
                <a:blip r:embed="rId3"/>
              </a:buBlip>
              <a:defRPr/>
            </a:pPr>
            <a:r>
              <a:rPr lang="en-US" sz="1600" dirty="0" err="1">
                <a:solidFill>
                  <a:schemeClr val="bg2">
                    <a:lumMod val="25000"/>
                  </a:schemeClr>
                </a:solidFill>
                <a:latin typeface="Ubuntu" panose="020B0504030602030204" pitchFamily="34" charset="0"/>
              </a:rPr>
              <a:t>Colourful</a:t>
            </a:r>
            <a:endParaRPr lang="en-US" sz="1600" dirty="0">
              <a:solidFill>
                <a:schemeClr val="bg2">
                  <a:lumMod val="25000"/>
                </a:schemeClr>
              </a:solidFill>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Eye Catching</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Accurate</a:t>
            </a:r>
          </a:p>
          <a:p>
            <a:pPr marL="342900" indent="-342900" eaLnBrk="1" fontAlgn="auto" hangingPunct="1">
              <a:lnSpc>
                <a:spcPct val="150000"/>
              </a:lnSpc>
              <a:spcBef>
                <a:spcPts val="0"/>
              </a:spcBef>
              <a:spcAft>
                <a:spcPts val="0"/>
              </a:spcAft>
              <a:buSzPct val="200000"/>
              <a:buBlip>
                <a:blip r:embed="rId3"/>
              </a:buBlip>
              <a:defRPr/>
            </a:pPr>
            <a:endParaRPr lang="en-US" sz="1400" dirty="0">
              <a:solidFill>
                <a:schemeClr val="bg2">
                  <a:lumMod val="25000"/>
                </a:schemeClr>
              </a:solidFill>
              <a:latin typeface="Ubuntu" panose="020B0504030602030204" pitchFamily="34" charset="0"/>
            </a:endParaRPr>
          </a:p>
        </p:txBody>
      </p:sp>
      <p:pic>
        <p:nvPicPr>
          <p:cNvPr id="11" name="Picture 10">
            <a:extLst>
              <a:ext uri="{FF2B5EF4-FFF2-40B4-BE49-F238E27FC236}">
                <a16:creationId xmlns:a16="http://schemas.microsoft.com/office/drawing/2014/main" id="{035EB681-13B9-0127-A14A-41F63AB3E3C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12" name="Picture 11">
            <a:extLst>
              <a:ext uri="{FF2B5EF4-FFF2-40B4-BE49-F238E27FC236}">
                <a16:creationId xmlns:a16="http://schemas.microsoft.com/office/drawing/2014/main" id="{B5E605E6-6AD1-9424-7B83-834E4615434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14004" y="984874"/>
            <a:ext cx="1362859" cy="3363116"/>
          </a:xfrm>
          <a:prstGeom prst="rect">
            <a:avLst/>
          </a:prstGeom>
        </p:spPr>
      </p:pic>
      <p:pic>
        <p:nvPicPr>
          <p:cNvPr id="13" name="Picture 12">
            <a:extLst>
              <a:ext uri="{FF2B5EF4-FFF2-40B4-BE49-F238E27FC236}">
                <a16:creationId xmlns:a16="http://schemas.microsoft.com/office/drawing/2014/main" id="{804D30E8-D771-D79F-87F8-567C72CB12C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t="-21"/>
          <a:stretch/>
        </p:blipFill>
        <p:spPr>
          <a:xfrm>
            <a:off x="5566921" y="987923"/>
            <a:ext cx="1450473" cy="3371466"/>
          </a:xfrm>
          <a:prstGeom prst="rect">
            <a:avLst/>
          </a:prstGeom>
        </p:spPr>
      </p:pic>
      <p:pic>
        <p:nvPicPr>
          <p:cNvPr id="14" name="Picture 13">
            <a:extLst>
              <a:ext uri="{FF2B5EF4-FFF2-40B4-BE49-F238E27FC236}">
                <a16:creationId xmlns:a16="http://schemas.microsoft.com/office/drawing/2014/main" id="{A835CF28-724B-0389-6398-78E737B6412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44482" y="987923"/>
            <a:ext cx="1349428" cy="3371466"/>
          </a:xfrm>
          <a:prstGeom prst="rect">
            <a:avLst/>
          </a:prstGeom>
        </p:spPr>
      </p:pic>
      <p:pic>
        <p:nvPicPr>
          <p:cNvPr id="2" name="Picture 1">
            <a:extLst>
              <a:ext uri="{FF2B5EF4-FFF2-40B4-BE49-F238E27FC236}">
                <a16:creationId xmlns:a16="http://schemas.microsoft.com/office/drawing/2014/main" id="{24CAE9BA-E354-3C09-2D16-858787CE1251}"/>
              </a:ext>
            </a:extLst>
          </p:cNvPr>
          <p:cNvPicPr>
            <a:picLocks noChangeAspect="1"/>
          </p:cNvPicPr>
          <p:nvPr/>
        </p:nvPicPr>
        <p:blipFill>
          <a:blip r:embed="rId8"/>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2E47F61A-5167-F7E2-7FAB-D36B5BA86C2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B5FF045F-EB32-9111-6205-39192ACDEEED}"/>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776061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70E01A5-4B93-A7A5-33FD-161DB31221C5}"/>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EXTRAPOLATION</a:t>
            </a:r>
          </a:p>
        </p:txBody>
      </p:sp>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4" name="TextBox 3">
            <a:extLst>
              <a:ext uri="{FF2B5EF4-FFF2-40B4-BE49-F238E27FC236}">
                <a16:creationId xmlns:a16="http://schemas.microsoft.com/office/drawing/2014/main" id="{0EB9340F-E127-2FE5-A723-D467680E47FF}"/>
              </a:ext>
            </a:extLst>
          </p:cNvPr>
          <p:cNvSpPr txBox="1"/>
          <p:nvPr/>
        </p:nvSpPr>
        <p:spPr>
          <a:xfrm>
            <a:off x="226235" y="1084866"/>
            <a:ext cx="5102510" cy="3554819"/>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A useful inclusion in your infographic (if you’re able to do it) is extrapolation. By extrapolating your data, you are predicting what it might look like over a longer period of time (weeks, months, years). This will then show you what things may look like if you do not enact a change. Likewise, you can juxtapose this with a graph that shows what the data may look like if you cut your intake/usage by half. These are powerful visuals to use in infographics, some examples of which, have been shown in the previous slides.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5" name="Picture 4" descr="Chart&#10;&#10;Description automatically generated">
            <a:extLst>
              <a:ext uri="{FF2B5EF4-FFF2-40B4-BE49-F238E27FC236}">
                <a16:creationId xmlns:a16="http://schemas.microsoft.com/office/drawing/2014/main" id="{F7371738-03CA-3604-4B5C-BA1EF41BD8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62946" y="835505"/>
            <a:ext cx="3554819" cy="3554819"/>
          </a:xfrm>
          <a:prstGeom prst="rect">
            <a:avLst/>
          </a:prstGeom>
        </p:spPr>
      </p:pic>
      <p:pic>
        <p:nvPicPr>
          <p:cNvPr id="2" name="Picture 1">
            <a:extLst>
              <a:ext uri="{FF2B5EF4-FFF2-40B4-BE49-F238E27FC236}">
                <a16:creationId xmlns:a16="http://schemas.microsoft.com/office/drawing/2014/main" id="{3F29FDDB-1771-A254-76EA-F455959E944B}"/>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E4093473-ED16-3338-D02A-38D0685A4F7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080D306E-BA6E-95E7-415E-B085AAD6405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3578850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USING GRAPHS IN YOUR INFOGRAPHIC</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3" name="TextBox 2">
            <a:extLst>
              <a:ext uri="{FF2B5EF4-FFF2-40B4-BE49-F238E27FC236}">
                <a16:creationId xmlns:a16="http://schemas.microsoft.com/office/drawing/2014/main" id="{C5437603-5871-D637-60E9-18BD674349CA}"/>
              </a:ext>
            </a:extLst>
          </p:cNvPr>
          <p:cNvSpPr txBox="1"/>
          <p:nvPr/>
        </p:nvSpPr>
        <p:spPr>
          <a:xfrm>
            <a:off x="226235" y="1084866"/>
            <a:ext cx="8022820" cy="2400657"/>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If I carried on as I am with my eating habits, what would this look like over 5 years.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What if I halved my intake of almond milk? If we look at the bar charts on top of each other, we can see the clear impact of this decision:</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4" name="Picture 3">
            <a:extLst>
              <a:ext uri="{FF2B5EF4-FFF2-40B4-BE49-F238E27FC236}">
                <a16:creationId xmlns:a16="http://schemas.microsoft.com/office/drawing/2014/main" id="{14E47134-E510-7D83-E75F-625B7B949A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97121" y="2228419"/>
            <a:ext cx="3126181" cy="1939351"/>
          </a:xfrm>
          <a:prstGeom prst="rect">
            <a:avLst/>
          </a:prstGeom>
        </p:spPr>
      </p:pic>
      <p:pic>
        <p:nvPicPr>
          <p:cNvPr id="5" name="Picture 4">
            <a:extLst>
              <a:ext uri="{FF2B5EF4-FFF2-40B4-BE49-F238E27FC236}">
                <a16:creationId xmlns:a16="http://schemas.microsoft.com/office/drawing/2014/main" id="{14180A53-43D3-8B07-1229-048DD14CABE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6290" y="2259075"/>
            <a:ext cx="3113281" cy="1896350"/>
          </a:xfrm>
          <a:prstGeom prst="rect">
            <a:avLst/>
          </a:prstGeom>
        </p:spPr>
      </p:pic>
      <p:pic>
        <p:nvPicPr>
          <p:cNvPr id="2" name="Picture 1">
            <a:extLst>
              <a:ext uri="{FF2B5EF4-FFF2-40B4-BE49-F238E27FC236}">
                <a16:creationId xmlns:a16="http://schemas.microsoft.com/office/drawing/2014/main" id="{1062088A-88DF-D178-EE78-2EAAB9E53A02}"/>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6A5F4C17-BD40-6DC9-C937-FF031CA62F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8" name="TextBox 7">
            <a:extLst>
              <a:ext uri="{FF2B5EF4-FFF2-40B4-BE49-F238E27FC236}">
                <a16:creationId xmlns:a16="http://schemas.microsoft.com/office/drawing/2014/main" id="{67DCF5DA-6F00-7282-D23F-D2EBF61D6F10}"/>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42036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317E22-A64B-BC3F-F7CD-34117BA881E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INFOGRAPHIC</a:t>
            </a:r>
          </a:p>
        </p:txBody>
      </p:sp>
      <p:pic>
        <p:nvPicPr>
          <p:cNvPr id="11" name="Picture 10">
            <a:extLst>
              <a:ext uri="{FF2B5EF4-FFF2-40B4-BE49-F238E27FC236}">
                <a16:creationId xmlns:a16="http://schemas.microsoft.com/office/drawing/2014/main" id="{035EB681-13B9-0127-A14A-41F63AB3E3C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12" name="Picture 11">
            <a:extLst>
              <a:ext uri="{FF2B5EF4-FFF2-40B4-BE49-F238E27FC236}">
                <a16:creationId xmlns:a16="http://schemas.microsoft.com/office/drawing/2014/main" id="{B5E605E6-6AD1-9424-7B83-834E461543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19863" y="940727"/>
            <a:ext cx="1362859" cy="3363116"/>
          </a:xfrm>
          <a:prstGeom prst="rect">
            <a:avLst/>
          </a:prstGeom>
        </p:spPr>
      </p:pic>
      <p:sp>
        <p:nvSpPr>
          <p:cNvPr id="2" name="TextBox 1">
            <a:extLst>
              <a:ext uri="{FF2B5EF4-FFF2-40B4-BE49-F238E27FC236}">
                <a16:creationId xmlns:a16="http://schemas.microsoft.com/office/drawing/2014/main" id="{83C255CF-3E50-C7D7-6046-CD51EE45EE6A}"/>
              </a:ext>
            </a:extLst>
          </p:cNvPr>
          <p:cNvSpPr txBox="1"/>
          <p:nvPr/>
        </p:nvSpPr>
        <p:spPr>
          <a:xfrm>
            <a:off x="226235" y="1084866"/>
            <a:ext cx="5102510" cy="2400657"/>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Using data/graphs/charts/tables/images etc. </a:t>
            </a:r>
          </a:p>
          <a:p>
            <a:pPr eaLnBrk="1" fontAlgn="auto" hangingPunct="1">
              <a:spcBef>
                <a:spcPts val="0"/>
              </a:spcBef>
              <a:spcAft>
                <a:spcPts val="0"/>
              </a:spcAft>
              <a:buSzPct val="200000"/>
              <a:defRPr/>
            </a:pPr>
            <a:r>
              <a:rPr lang="en-US" sz="1500" dirty="0">
                <a:latin typeface="Ubuntu" panose="020B0504030602030204" pitchFamily="34" charset="0"/>
              </a:rPr>
              <a:t>from last lesson and today, create an infographic that demonstrates the reasons for the </a:t>
            </a:r>
            <a:r>
              <a:rPr lang="en-US" sz="1500" b="1" dirty="0">
                <a:solidFill>
                  <a:srgbClr val="6CB756"/>
                </a:solidFill>
                <a:latin typeface="Ubuntu" panose="020B0504030602030204" pitchFamily="34" charset="0"/>
              </a:rPr>
              <a:t>3 things </a:t>
            </a:r>
            <a:r>
              <a:rPr lang="en-US" sz="1500" dirty="0">
                <a:latin typeface="Ubuntu" panose="020B0504030602030204" pitchFamily="34" charset="0"/>
              </a:rPr>
              <a:t>you have pledged to change.</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3" name="Picture 2">
            <a:extLst>
              <a:ext uri="{FF2B5EF4-FFF2-40B4-BE49-F238E27FC236}">
                <a16:creationId xmlns:a16="http://schemas.microsoft.com/office/drawing/2014/main" id="{01EB27EF-7E45-515D-D002-2214FB7E5813}"/>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08F37059-21AE-E954-858A-88E6E647FD7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7B06025E-9058-B6A6-F260-8AFC1671E83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117013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2" name="TextBox 1">
            <a:extLst>
              <a:ext uri="{FF2B5EF4-FFF2-40B4-BE49-F238E27FC236}">
                <a16:creationId xmlns:a16="http://schemas.microsoft.com/office/drawing/2014/main" id="{698C48B9-7A56-5FFD-A4EE-9C0FB6A92954}"/>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INFOGRAPHIC</a:t>
            </a:r>
          </a:p>
        </p:txBody>
      </p:sp>
      <p:pic>
        <p:nvPicPr>
          <p:cNvPr id="3" name="Picture 2">
            <a:extLst>
              <a:ext uri="{FF2B5EF4-FFF2-40B4-BE49-F238E27FC236}">
                <a16:creationId xmlns:a16="http://schemas.microsoft.com/office/drawing/2014/main" id="{DE3EA7BA-90A7-2EF9-39FD-D5B572AF3E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19863" y="940727"/>
            <a:ext cx="1362859" cy="3363116"/>
          </a:xfrm>
          <a:prstGeom prst="rect">
            <a:avLst/>
          </a:prstGeom>
        </p:spPr>
      </p:pic>
      <p:sp>
        <p:nvSpPr>
          <p:cNvPr id="7" name="TextBox 6">
            <a:extLst>
              <a:ext uri="{FF2B5EF4-FFF2-40B4-BE49-F238E27FC236}">
                <a16:creationId xmlns:a16="http://schemas.microsoft.com/office/drawing/2014/main" id="{036E5544-8BAC-7664-EDBA-BD1BFDE78A72}"/>
              </a:ext>
            </a:extLst>
          </p:cNvPr>
          <p:cNvSpPr txBox="1"/>
          <p:nvPr/>
        </p:nvSpPr>
        <p:spPr>
          <a:xfrm>
            <a:off x="226235" y="1084866"/>
            <a:ext cx="4713627" cy="3785652"/>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Your infographic can be hand drawn, created in PowerPoint or designed using an online graphic design program like Canva http://</a:t>
            </a:r>
            <a:r>
              <a:rPr lang="en-US" sz="1500" dirty="0" err="1">
                <a:latin typeface="Ubuntu" panose="020B0504030602030204" pitchFamily="34" charset="0"/>
              </a:rPr>
              <a:t>www.canva.com</a:t>
            </a:r>
            <a:r>
              <a:rPr lang="en-US" sz="1500" dirty="0">
                <a:latin typeface="Ubuntu" panose="020B0504030602030204" pitchFamily="34" charset="0"/>
              </a:rPr>
              <a:t>/  (Piktochart, </a:t>
            </a:r>
            <a:r>
              <a:rPr lang="en-US" sz="1500" dirty="0" err="1">
                <a:latin typeface="Ubuntu" panose="020B0504030602030204" pitchFamily="34" charset="0"/>
              </a:rPr>
              <a:t>Visme</a:t>
            </a:r>
            <a:r>
              <a:rPr lang="en-US" sz="1500" dirty="0">
                <a:latin typeface="Ubuntu" panose="020B0504030602030204" pitchFamily="34" charset="0"/>
              </a:rPr>
              <a:t> and </a:t>
            </a:r>
            <a:r>
              <a:rPr lang="en-US" sz="1500" dirty="0" err="1">
                <a:latin typeface="Ubuntu" panose="020B0504030602030204" pitchFamily="34" charset="0"/>
              </a:rPr>
              <a:t>Venngage</a:t>
            </a:r>
            <a:r>
              <a:rPr lang="en-US" sz="1500" dirty="0">
                <a:latin typeface="Ubuntu" panose="020B0504030602030204" pitchFamily="34" charset="0"/>
              </a:rPr>
              <a:t> are others)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Canva is simple to use, allows you to use interesting templates, as well as add in your own charts and graphs and it is free to download your finished poster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4" name="Picture 3">
            <a:extLst>
              <a:ext uri="{FF2B5EF4-FFF2-40B4-BE49-F238E27FC236}">
                <a16:creationId xmlns:a16="http://schemas.microsoft.com/office/drawing/2014/main" id="{095AE198-FEB9-59FC-5C3E-149CA8DF2F4C}"/>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D3FC118D-8D19-D7EF-E61B-326CC9E5D3D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5572053C-C251-81EE-B22D-13B908DA3FD0}"/>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98142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2" name="TextBox 1">
            <a:extLst>
              <a:ext uri="{FF2B5EF4-FFF2-40B4-BE49-F238E27FC236}">
                <a16:creationId xmlns:a16="http://schemas.microsoft.com/office/drawing/2014/main" id="{7CFE8977-1FF0-6AD8-A351-86576CE6839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INFOGRAPHIC</a:t>
            </a:r>
          </a:p>
        </p:txBody>
      </p:sp>
      <p:pic>
        <p:nvPicPr>
          <p:cNvPr id="6" name="Picture 5">
            <a:extLst>
              <a:ext uri="{FF2B5EF4-FFF2-40B4-BE49-F238E27FC236}">
                <a16:creationId xmlns:a16="http://schemas.microsoft.com/office/drawing/2014/main" id="{2142BFC2-AF76-A375-DAF9-14BD5C692E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19863" y="940727"/>
            <a:ext cx="1362859" cy="3363116"/>
          </a:xfrm>
          <a:prstGeom prst="rect">
            <a:avLst/>
          </a:prstGeom>
        </p:spPr>
      </p:pic>
      <p:sp>
        <p:nvSpPr>
          <p:cNvPr id="8" name="TextBox 7">
            <a:extLst>
              <a:ext uri="{FF2B5EF4-FFF2-40B4-BE49-F238E27FC236}">
                <a16:creationId xmlns:a16="http://schemas.microsoft.com/office/drawing/2014/main" id="{A735B961-2813-00B7-69EC-DEED52BAB490}"/>
              </a:ext>
            </a:extLst>
          </p:cNvPr>
          <p:cNvSpPr txBox="1"/>
          <p:nvPr/>
        </p:nvSpPr>
        <p:spPr>
          <a:xfrm>
            <a:off x="226235" y="1084866"/>
            <a:ext cx="4713627" cy="2862322"/>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Using Canva:</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Click on </a:t>
            </a:r>
            <a:r>
              <a:rPr lang="en-US" sz="1500" dirty="0" err="1">
                <a:latin typeface="Ubuntu" panose="020B0504030602030204" pitchFamily="34" charset="0"/>
              </a:rPr>
              <a:t>www.canva.com</a:t>
            </a:r>
            <a:r>
              <a:rPr lang="en-US" sz="1500" dirty="0">
                <a:latin typeface="Ubuntu" panose="020B0504030602030204" pitchFamily="34" charset="0"/>
              </a:rPr>
              <a:t> - pick an infographic template (no need to start from scratch) then once you have started you can edit everything including the existing graphs by double clicking on them OR click on elements, then charts (pick one that says “edit” on it) and enter your data, it is that simple.</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You can also create charts and graphs directly in Canva.</a:t>
            </a: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3" name="Picture 2">
            <a:extLst>
              <a:ext uri="{FF2B5EF4-FFF2-40B4-BE49-F238E27FC236}">
                <a16:creationId xmlns:a16="http://schemas.microsoft.com/office/drawing/2014/main" id="{8A81173B-6614-7719-525B-9C6DC7C1522E}"/>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858B1318-B031-EC4D-0B5C-DD96793D8A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61336FA0-2745-222A-9CDA-5A68E8F897F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03491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2" name="TextBox 1">
            <a:extLst>
              <a:ext uri="{FF2B5EF4-FFF2-40B4-BE49-F238E27FC236}">
                <a16:creationId xmlns:a16="http://schemas.microsoft.com/office/drawing/2014/main" id="{7CFE8977-1FF0-6AD8-A351-86576CE6839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INFOGRAPHIC</a:t>
            </a:r>
          </a:p>
        </p:txBody>
      </p:sp>
      <p:sp>
        <p:nvSpPr>
          <p:cNvPr id="8" name="TextBox 7">
            <a:extLst>
              <a:ext uri="{FF2B5EF4-FFF2-40B4-BE49-F238E27FC236}">
                <a16:creationId xmlns:a16="http://schemas.microsoft.com/office/drawing/2014/main" id="{A735B961-2813-00B7-69EC-DEED52BAB490}"/>
              </a:ext>
            </a:extLst>
          </p:cNvPr>
          <p:cNvSpPr txBox="1"/>
          <p:nvPr/>
        </p:nvSpPr>
        <p:spPr>
          <a:xfrm>
            <a:off x="226235" y="1084866"/>
            <a:ext cx="4713627" cy="1477328"/>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Using PowerPoint:</a:t>
            </a:r>
          </a:p>
          <a:p>
            <a:pPr eaLnBrk="1" fontAlgn="auto" hangingPunct="1">
              <a:spcBef>
                <a:spcPts val="0"/>
              </a:spcBef>
              <a:spcAft>
                <a:spcPts val="0"/>
              </a:spcAft>
              <a:buSzPct val="200000"/>
              <a:defRPr/>
            </a:pPr>
            <a:endParaRPr lang="en-US" sz="1500" b="1" dirty="0">
              <a:solidFill>
                <a:srgbClr val="6CB756"/>
              </a:solidFill>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Click New Blank Presentation and select Infographics</a:t>
            </a:r>
          </a:p>
          <a:p>
            <a:pPr eaLnBrk="1" fontAlgn="auto" hangingPunct="1">
              <a:spcBef>
                <a:spcPts val="0"/>
              </a:spcBef>
              <a:spcAft>
                <a:spcPts val="0"/>
              </a:spcAft>
              <a:buSzPct val="200000"/>
              <a:defRPr/>
            </a:pPr>
            <a:endParaRPr lang="en-US" sz="1500" b="1" dirty="0">
              <a:solidFill>
                <a:srgbClr val="6CB756"/>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3" name="Picture 2">
            <a:extLst>
              <a:ext uri="{FF2B5EF4-FFF2-40B4-BE49-F238E27FC236}">
                <a16:creationId xmlns:a16="http://schemas.microsoft.com/office/drawing/2014/main" id="{474AF119-B3F6-BC4F-BDA4-506ACE39E796}"/>
              </a:ext>
            </a:extLst>
          </p:cNvPr>
          <p:cNvPicPr/>
          <p:nvPr/>
        </p:nvPicPr>
        <p:blipFill>
          <a:blip r:embed="rId4" cstate="email">
            <a:extLst>
              <a:ext uri="{28A0092B-C50C-407E-A947-70E740481C1C}">
                <a14:useLocalDpi xmlns:a14="http://schemas.microsoft.com/office/drawing/2010/main"/>
              </a:ext>
            </a:extLst>
          </a:blip>
          <a:stretch>
            <a:fillRect/>
          </a:stretch>
        </p:blipFill>
        <p:spPr>
          <a:xfrm>
            <a:off x="320825" y="2236749"/>
            <a:ext cx="4530923" cy="1760464"/>
          </a:xfrm>
          <a:prstGeom prst="rect">
            <a:avLst/>
          </a:prstGeom>
        </p:spPr>
      </p:pic>
      <p:pic>
        <p:nvPicPr>
          <p:cNvPr id="4" name="Picture 3">
            <a:extLst>
              <a:ext uri="{FF2B5EF4-FFF2-40B4-BE49-F238E27FC236}">
                <a16:creationId xmlns:a16="http://schemas.microsoft.com/office/drawing/2014/main" id="{0EDF17B9-C468-58F3-5BAF-6D44A224C19D}"/>
              </a:ext>
            </a:extLst>
          </p:cNvPr>
          <p:cNvPicPr/>
          <p:nvPr/>
        </p:nvPicPr>
        <p:blipFill>
          <a:blip r:embed="rId5" cstate="email">
            <a:extLst>
              <a:ext uri="{28A0092B-C50C-407E-A947-70E740481C1C}">
                <a14:useLocalDpi xmlns:a14="http://schemas.microsoft.com/office/drawing/2010/main"/>
              </a:ext>
            </a:extLst>
          </a:blip>
          <a:stretch>
            <a:fillRect/>
          </a:stretch>
        </p:blipFill>
        <p:spPr>
          <a:xfrm>
            <a:off x="5138077" y="2236749"/>
            <a:ext cx="3294876" cy="1760464"/>
          </a:xfrm>
          <a:prstGeom prst="rect">
            <a:avLst/>
          </a:prstGeom>
        </p:spPr>
      </p:pic>
      <p:pic>
        <p:nvPicPr>
          <p:cNvPr id="5" name="Picture 4">
            <a:extLst>
              <a:ext uri="{FF2B5EF4-FFF2-40B4-BE49-F238E27FC236}">
                <a16:creationId xmlns:a16="http://schemas.microsoft.com/office/drawing/2014/main" id="{BAB14BDD-CF2C-6328-E4BD-F6497920D786}"/>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CC7ED4A9-BCAD-E12C-6E9A-8E13E86F32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83205C1C-7D2D-6457-4485-A3C61F86E88D}"/>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56191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2" name="TextBox 1">
            <a:extLst>
              <a:ext uri="{FF2B5EF4-FFF2-40B4-BE49-F238E27FC236}">
                <a16:creationId xmlns:a16="http://schemas.microsoft.com/office/drawing/2014/main" id="{7CFE8977-1FF0-6AD8-A351-86576CE6839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INFOGRAPHIC</a:t>
            </a:r>
          </a:p>
        </p:txBody>
      </p:sp>
      <p:sp>
        <p:nvSpPr>
          <p:cNvPr id="8" name="TextBox 7">
            <a:extLst>
              <a:ext uri="{FF2B5EF4-FFF2-40B4-BE49-F238E27FC236}">
                <a16:creationId xmlns:a16="http://schemas.microsoft.com/office/drawing/2014/main" id="{A735B961-2813-00B7-69EC-DEED52BAB490}"/>
              </a:ext>
            </a:extLst>
          </p:cNvPr>
          <p:cNvSpPr txBox="1"/>
          <p:nvPr/>
        </p:nvSpPr>
        <p:spPr>
          <a:xfrm>
            <a:off x="226235" y="1084866"/>
            <a:ext cx="4713627" cy="3093154"/>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panose="020B0504030602030204" pitchFamily="34" charset="0"/>
              </a:rPr>
              <a:t>Hand drawn work</a:t>
            </a:r>
          </a:p>
          <a:p>
            <a:pPr eaLnBrk="1" fontAlgn="auto" hangingPunct="1">
              <a:spcBef>
                <a:spcPts val="0"/>
              </a:spcBef>
              <a:spcAft>
                <a:spcPts val="0"/>
              </a:spcAft>
              <a:buSzPct val="200000"/>
              <a:defRPr/>
            </a:pPr>
            <a:endParaRPr lang="en-US" sz="1500" b="1" dirty="0">
              <a:solidFill>
                <a:srgbClr val="6CB756"/>
              </a:solidFill>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You may choose to print off graphs produced on the computer or incorporate some hand drawn graphs and create a handmade data poster.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You may make the whole thing by hand using graph paper. Remember that they should include relevant data that illustrates the 3 changes your group has committed to.</a:t>
            </a:r>
          </a:p>
          <a:p>
            <a:pPr eaLnBrk="1" fontAlgn="auto" hangingPunct="1">
              <a:spcBef>
                <a:spcPts val="0"/>
              </a:spcBef>
              <a:spcAft>
                <a:spcPts val="0"/>
              </a:spcAft>
              <a:buSzPct val="200000"/>
              <a:defRPr/>
            </a:pPr>
            <a:endParaRPr lang="en-US" sz="1500" b="1" dirty="0">
              <a:solidFill>
                <a:srgbClr val="6CB756"/>
              </a:solidFill>
              <a:latin typeface="Ubuntu" panose="020B0504030602030204" pitchFamily="34" charset="0"/>
            </a:endParaRPr>
          </a:p>
          <a:p>
            <a:pPr eaLnBrk="1" fontAlgn="auto" hangingPunct="1">
              <a:spcBef>
                <a:spcPts val="0"/>
              </a:spcBef>
              <a:spcAft>
                <a:spcPts val="0"/>
              </a:spcAft>
              <a:buSzPct val="200000"/>
              <a:defRPr/>
            </a:pPr>
            <a:endParaRPr lang="en-US" sz="1500" b="1" dirty="0">
              <a:solidFill>
                <a:srgbClr val="6CB756"/>
              </a:solidFill>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5" name="Picture 4" descr="IMG_256">
            <a:extLst>
              <a:ext uri="{FF2B5EF4-FFF2-40B4-BE49-F238E27FC236}">
                <a16:creationId xmlns:a16="http://schemas.microsoft.com/office/drawing/2014/main" id="{4984AACB-CCB6-921A-9519-5EB4B7DDF3C6}"/>
              </a:ext>
            </a:extLst>
          </p:cNvPr>
          <p:cNvPicPr/>
          <p:nvPr/>
        </p:nvPicPr>
        <p:blipFill>
          <a:blip r:embed="rId4" cstate="email">
            <a:extLst>
              <a:ext uri="{28A0092B-C50C-407E-A947-70E740481C1C}">
                <a14:useLocalDpi xmlns:a14="http://schemas.microsoft.com/office/drawing/2010/main"/>
              </a:ext>
            </a:extLst>
          </a:blip>
          <a:srcRect l="-2188"/>
          <a:stretch>
            <a:fillRect/>
          </a:stretch>
        </p:blipFill>
        <p:spPr bwMode="auto">
          <a:xfrm>
            <a:off x="5302894" y="1175930"/>
            <a:ext cx="3100070" cy="3143886"/>
          </a:xfrm>
          <a:prstGeom prst="rect">
            <a:avLst/>
          </a:prstGeom>
          <a:noFill/>
          <a:ln>
            <a:noFill/>
          </a:ln>
        </p:spPr>
      </p:pic>
      <p:pic>
        <p:nvPicPr>
          <p:cNvPr id="3" name="Picture 2">
            <a:extLst>
              <a:ext uri="{FF2B5EF4-FFF2-40B4-BE49-F238E27FC236}">
                <a16:creationId xmlns:a16="http://schemas.microsoft.com/office/drawing/2014/main" id="{F18092DF-7936-6482-7F05-5203336F4C4B}"/>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E7818B2B-14A5-C5BA-935B-0408F73CB39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1E3D36E5-F5D4-3E34-8649-80D00F51803E}"/>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466391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87785" y="1046740"/>
            <a:ext cx="8243863" cy="584775"/>
          </a:xfrm>
          <a:prstGeom prst="rect">
            <a:avLst/>
          </a:prstGeom>
          <a:noFill/>
        </p:spPr>
        <p:txBody>
          <a:bodyPr wrap="square" rtlCol="0">
            <a:spAutoFit/>
          </a:bodyPr>
          <a:lstStyle/>
          <a:p>
            <a:r>
              <a:rPr lang="en-GB" sz="1600" b="1" dirty="0">
                <a:latin typeface="Ubuntu" panose="020B0504030602030204" pitchFamily="34" charset="0"/>
                <a:ea typeface="Arial" panose="020B0604020202020204" pitchFamily="34" charset="0"/>
              </a:rPr>
              <a:t>Lesson Seven: Predictive Analysis and Infographics</a:t>
            </a:r>
          </a:p>
          <a:p>
            <a:r>
              <a:rPr lang="en-GB" sz="1600" b="1" dirty="0">
                <a:solidFill>
                  <a:srgbClr val="6CB756"/>
                </a:solidFill>
                <a:latin typeface="Ubuntu" panose="020B0504030602030204" pitchFamily="34" charset="0"/>
                <a:ea typeface="Arial" panose="020B0604020202020204" pitchFamily="34" charset="0"/>
              </a:rPr>
              <a:t>Lesson Eight: Creating your Campaign</a:t>
            </a:r>
          </a:p>
        </p:txBody>
      </p:sp>
      <p:sp>
        <p:nvSpPr>
          <p:cNvPr id="30" name="TextBox 29">
            <a:extLst>
              <a:ext uri="{FF2B5EF4-FFF2-40B4-BE49-F238E27FC236}">
                <a16:creationId xmlns:a16="http://schemas.microsoft.com/office/drawing/2014/main" id="{B0B4D732-3228-965D-C9BA-74B3CD850DFE}"/>
              </a:ext>
            </a:extLst>
          </p:cNvPr>
          <p:cNvSpPr txBox="1"/>
          <p:nvPr/>
        </p:nvSpPr>
        <p:spPr>
          <a:xfrm>
            <a:off x="2680802" y="269023"/>
            <a:ext cx="2049928"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STEP 3:</a:t>
            </a:r>
            <a:endParaRPr lang="en-US" sz="20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3646600" y="330579"/>
            <a:ext cx="5497400" cy="338554"/>
          </a:xfrm>
          <a:prstGeom prst="rect">
            <a:avLst/>
          </a:prstGeom>
          <a:noFill/>
        </p:spPr>
        <p:txBody>
          <a:bodyPr wrap="square" rtlCol="0">
            <a:spAutoFit/>
          </a:bodyPr>
          <a:lstStyle/>
          <a:p>
            <a:r>
              <a:rPr lang="en-GB" sz="1600" b="1" dirty="0">
                <a:solidFill>
                  <a:schemeClr val="bg1"/>
                </a:solidFill>
                <a:latin typeface="Ubuntu" panose="020B0504030602030204" pitchFamily="34" charset="0"/>
                <a:ea typeface="Ubuntu" panose="020B0504030602030204" pitchFamily="34" charset="0"/>
                <a:cs typeface="Ubuntu" panose="020B0504030602030204" pitchFamily="34" charset="0"/>
              </a:rPr>
              <a:t>Create your Data Driven Infographic Poster </a:t>
            </a:r>
          </a:p>
        </p:txBody>
      </p:sp>
      <p:sp>
        <p:nvSpPr>
          <p:cNvPr id="2" name="TextBox 1">
            <a:extLst>
              <a:ext uri="{FF2B5EF4-FFF2-40B4-BE49-F238E27FC236}">
                <a16:creationId xmlns:a16="http://schemas.microsoft.com/office/drawing/2014/main" id="{24CB3574-E830-576D-0CF2-B245BE57955D}"/>
              </a:ext>
            </a:extLst>
          </p:cNvPr>
          <p:cNvSpPr txBox="1"/>
          <p:nvPr/>
        </p:nvSpPr>
        <p:spPr>
          <a:xfrm>
            <a:off x="287785" y="1859822"/>
            <a:ext cx="4315672" cy="2554545"/>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Design and create a data-driven infographic, which communicates the 3 changes you have committed to make. </a:t>
            </a: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Include your new CO2 reduction data in your poster.</a:t>
            </a:r>
            <a:b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b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The poster can be hand drawn or digitally produced.</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9" name="Picture 8">
            <a:extLst>
              <a:ext uri="{FF2B5EF4-FFF2-40B4-BE49-F238E27FC236}">
                <a16:creationId xmlns:a16="http://schemas.microsoft.com/office/drawing/2014/main" id="{A834A301-0D67-2EFB-4F15-806956B0B5D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45142" y="14063"/>
            <a:ext cx="992248" cy="843874"/>
          </a:xfrm>
          <a:prstGeom prst="rect">
            <a:avLst/>
          </a:prstGeom>
        </p:spPr>
      </p:pic>
      <p:cxnSp>
        <p:nvCxnSpPr>
          <p:cNvPr id="10" name="Straight Connector 9">
            <a:extLst>
              <a:ext uri="{FF2B5EF4-FFF2-40B4-BE49-F238E27FC236}">
                <a16:creationId xmlns:a16="http://schemas.microsoft.com/office/drawing/2014/main" id="{992FB801-BB7A-0294-45E8-FEA07E8C8157}"/>
              </a:ext>
            </a:extLst>
          </p:cNvPr>
          <p:cNvCxnSpPr>
            <a:cxnSpLocks/>
          </p:cNvCxnSpPr>
          <p:nvPr/>
        </p:nvCxnSpPr>
        <p:spPr>
          <a:xfrm>
            <a:off x="397487" y="1713462"/>
            <a:ext cx="489972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A36BF7-F1A9-5165-91A5-951FD93147C7}"/>
              </a:ext>
            </a:extLst>
          </p:cNvPr>
          <p:cNvPicPr/>
          <p:nvPr/>
        </p:nvPicPr>
        <p:blipFill>
          <a:blip r:embed="rId5" cstate="email">
            <a:extLst>
              <a:ext uri="{28A0092B-C50C-407E-A947-70E740481C1C}">
                <a14:useLocalDpi xmlns:a14="http://schemas.microsoft.com/office/drawing/2010/main"/>
              </a:ext>
            </a:extLst>
          </a:blip>
          <a:stretch>
            <a:fillRect/>
          </a:stretch>
        </p:blipFill>
        <p:spPr>
          <a:xfrm>
            <a:off x="4961108" y="1470078"/>
            <a:ext cx="3480158" cy="2713864"/>
          </a:xfrm>
          <a:prstGeom prst="rect">
            <a:avLst/>
          </a:prstGeom>
          <a:ln w="6350">
            <a:solidFill>
              <a:schemeClr val="tx1"/>
            </a:solidFill>
          </a:ln>
        </p:spPr>
      </p:pic>
      <p:pic>
        <p:nvPicPr>
          <p:cNvPr id="3" name="Picture 2">
            <a:extLst>
              <a:ext uri="{FF2B5EF4-FFF2-40B4-BE49-F238E27FC236}">
                <a16:creationId xmlns:a16="http://schemas.microsoft.com/office/drawing/2014/main" id="{E1CD23E6-ADC6-642E-DDBF-8B26BC09267F}"/>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89AAA067-BEE6-B0D9-4FBF-63CC63841C1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84C9D842-1E10-3110-CA6C-BACB43A580B5}"/>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95485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2" name="TextBox 1">
            <a:extLst>
              <a:ext uri="{FF2B5EF4-FFF2-40B4-BE49-F238E27FC236}">
                <a16:creationId xmlns:a16="http://schemas.microsoft.com/office/drawing/2014/main" id="{7CFE8977-1FF0-6AD8-A351-86576CE6839F}"/>
              </a:ext>
            </a:extLst>
          </p:cNvPr>
          <p:cNvSpPr txBox="1"/>
          <p:nvPr/>
        </p:nvSpPr>
        <p:spPr>
          <a:xfrm>
            <a:off x="2728647" y="268084"/>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REVIEWING YOUR WORK</a:t>
            </a:r>
          </a:p>
        </p:txBody>
      </p:sp>
      <p:sp>
        <p:nvSpPr>
          <p:cNvPr id="3" name="TextBox 2">
            <a:extLst>
              <a:ext uri="{FF2B5EF4-FFF2-40B4-BE49-F238E27FC236}">
                <a16:creationId xmlns:a16="http://schemas.microsoft.com/office/drawing/2014/main" id="{A1C14D59-2EC8-39DD-C1EC-029A8D8424E8}"/>
              </a:ext>
            </a:extLst>
          </p:cNvPr>
          <p:cNvSpPr txBox="1"/>
          <p:nvPr/>
        </p:nvSpPr>
        <p:spPr>
          <a:xfrm>
            <a:off x="292202" y="1249702"/>
            <a:ext cx="8126413" cy="1518814"/>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How does the data answer the original problem statement? </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How does the data help defend against any objections? </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What are the conclusions, and does it have any limitations? </a:t>
            </a:r>
          </a:p>
          <a:p>
            <a:pPr marL="342900" indent="-342900" eaLnBrk="1" fontAlgn="auto" hangingPunct="1">
              <a:lnSpc>
                <a:spcPct val="150000"/>
              </a:lnSpc>
              <a:spcBef>
                <a:spcPts val="0"/>
              </a:spcBef>
              <a:spcAft>
                <a:spcPts val="0"/>
              </a:spcAft>
              <a:buSzPct val="200000"/>
              <a:buBlip>
                <a:blip r:embed="rId4"/>
              </a:buBlip>
              <a:defRPr/>
            </a:pPr>
            <a:endParaRPr lang="en-US" sz="1600" dirty="0">
              <a:solidFill>
                <a:schemeClr val="bg2">
                  <a:lumMod val="25000"/>
                </a:schemeClr>
              </a:solidFill>
              <a:latin typeface="Ubuntu" panose="020B0504030602030204" pitchFamily="34" charset="0"/>
            </a:endParaRPr>
          </a:p>
        </p:txBody>
      </p:sp>
      <p:pic>
        <p:nvPicPr>
          <p:cNvPr id="4" name="Picture 3">
            <a:extLst>
              <a:ext uri="{FF2B5EF4-FFF2-40B4-BE49-F238E27FC236}">
                <a16:creationId xmlns:a16="http://schemas.microsoft.com/office/drawing/2014/main" id="{F9EB2646-0A8E-2F52-221A-5E58B5A5A8F1}"/>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BF9692A5-9468-DA8C-79A5-17E23818A43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7D094B16-9FCD-8542-9AEA-6E20F48C3F24}"/>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934976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9B84BAB-9C0F-9101-0B6A-6EE119612BF0}"/>
              </a:ext>
            </a:extLst>
          </p:cNvPr>
          <p:cNvSpPr txBox="1"/>
          <p:nvPr/>
        </p:nvSpPr>
        <p:spPr>
          <a:xfrm>
            <a:off x="316969" y="2094290"/>
            <a:ext cx="5505855" cy="307777"/>
          </a:xfrm>
          <a:prstGeom prst="rect">
            <a:avLst/>
          </a:prstGeom>
          <a:noFill/>
        </p:spPr>
        <p:txBody>
          <a:bodyPr wrap="square" rtlCol="0">
            <a:spAutoFit/>
          </a:bodyPr>
          <a:lstStyle/>
          <a:p>
            <a:r>
              <a:rPr lang="en-GB" sz="1400" b="1" dirty="0">
                <a:solidFill>
                  <a:schemeClr val="bg1"/>
                </a:solidFill>
                <a:latin typeface="Ubuntu" panose="020B0504030602030204" pitchFamily="34" charset="0"/>
                <a:ea typeface="Arial" panose="020B0604020202020204" pitchFamily="34" charset="0"/>
              </a:rPr>
              <a:t>You should now have a greater understanding of:</a:t>
            </a:r>
          </a:p>
        </p:txBody>
      </p:sp>
      <p:sp>
        <p:nvSpPr>
          <p:cNvPr id="32" name="TextBox 31">
            <a:extLst>
              <a:ext uri="{FF2B5EF4-FFF2-40B4-BE49-F238E27FC236}">
                <a16:creationId xmlns:a16="http://schemas.microsoft.com/office/drawing/2014/main" id="{B8D162C2-133A-364C-A0CE-B91119A21DCF}"/>
              </a:ext>
            </a:extLst>
          </p:cNvPr>
          <p:cNvSpPr txBox="1"/>
          <p:nvPr/>
        </p:nvSpPr>
        <p:spPr>
          <a:xfrm>
            <a:off x="316969" y="1347881"/>
            <a:ext cx="384696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Summary:</a:t>
            </a:r>
            <a:endParaRPr lang="en-US" sz="3800" b="1" dirty="0">
              <a:solidFill>
                <a:schemeClr val="bg1"/>
              </a:solidFill>
              <a:latin typeface="Arial" panose="020B0604020202020204" pitchFamily="34" charset="0"/>
              <a:cs typeface="Arial" panose="020B0604020202020204" pitchFamily="34" charset="0"/>
            </a:endParaRPr>
          </a:p>
        </p:txBody>
      </p:sp>
      <p:pic>
        <p:nvPicPr>
          <p:cNvPr id="33" name="Picture 32">
            <a:extLst>
              <a:ext uri="{FF2B5EF4-FFF2-40B4-BE49-F238E27FC236}">
                <a16:creationId xmlns:a16="http://schemas.microsoft.com/office/drawing/2014/main" id="{CC2C0DED-875D-3A06-36AF-F6029ACCDB3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34" name="Picture 33">
            <a:extLst>
              <a:ext uri="{FF2B5EF4-FFF2-40B4-BE49-F238E27FC236}">
                <a16:creationId xmlns:a16="http://schemas.microsoft.com/office/drawing/2014/main" id="{EF92219D-EAC9-B6DA-7F96-F65B66F75A9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616313" y="1262984"/>
            <a:ext cx="936727" cy="796655"/>
          </a:xfrm>
          <a:prstGeom prst="rect">
            <a:avLst/>
          </a:prstGeom>
        </p:spPr>
      </p:pic>
      <p:pic>
        <p:nvPicPr>
          <p:cNvPr id="35" name="Picture 34">
            <a:extLst>
              <a:ext uri="{FF2B5EF4-FFF2-40B4-BE49-F238E27FC236}">
                <a16:creationId xmlns:a16="http://schemas.microsoft.com/office/drawing/2014/main" id="{9C23BEDF-8042-9883-1DE0-ACCBC0B243B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77821" y="2462937"/>
            <a:ext cx="5505855" cy="2523768"/>
          </a:xfrm>
          <a:prstGeom prst="rect">
            <a:avLst/>
          </a:prstGeom>
          <a:noFill/>
        </p:spPr>
        <p:txBody>
          <a:bodyPr wrap="square" rtlCol="0">
            <a:spAutoFit/>
          </a:bodyPr>
          <a:lstStyle/>
          <a:p>
            <a:pPr marL="285750" indent="-285750">
              <a:buSzPct val="200000"/>
              <a:buBlip>
                <a:blip r:embed="rId7"/>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Making predictions using data.</a:t>
            </a:r>
          </a:p>
          <a:p>
            <a:pPr marL="285750" indent="-285750">
              <a:buSzPct val="200000"/>
              <a:buBlip>
                <a:blip r:embed="rId7"/>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7"/>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Presenting data effectively. </a:t>
            </a:r>
          </a:p>
          <a:p>
            <a:pPr marL="285750" indent="-285750">
              <a:buSzPct val="200000"/>
              <a:buBlip>
                <a:blip r:embed="rId7"/>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7"/>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Explaining the reasons behind your climate change manifesto, through the use of infographics.</a:t>
            </a:r>
          </a:p>
          <a:p>
            <a:pPr>
              <a:buSzPct val="200000"/>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a:buSzPct val="200000"/>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a:buSzPct val="200000"/>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 </a:t>
            </a:r>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US" sz="1600" dirty="0">
              <a:solidFill>
                <a:schemeClr val="bg1"/>
              </a:solidFill>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8"/>
          <a:stretch>
            <a:fillRect/>
          </a:stretch>
        </p:blipFill>
        <p:spPr>
          <a:xfrm>
            <a:off x="4703663" y="260620"/>
            <a:ext cx="2238321" cy="697798"/>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22B83B03-C31B-F71E-CFFA-027523B63F8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53135" y="322886"/>
            <a:ext cx="1999015" cy="508731"/>
          </a:xfrm>
          <a:prstGeom prst="rect">
            <a:avLst/>
          </a:prstGeom>
        </p:spPr>
      </p:pic>
      <p:sp>
        <p:nvSpPr>
          <p:cNvPr id="2" name="TextBox 1">
            <a:extLst>
              <a:ext uri="{FF2B5EF4-FFF2-40B4-BE49-F238E27FC236}">
                <a16:creationId xmlns:a16="http://schemas.microsoft.com/office/drawing/2014/main" id="{F8BF56AB-7C89-B62E-4CB9-0A452FBA9AF2}"/>
              </a:ext>
            </a:extLst>
          </p:cNvPr>
          <p:cNvSpPr txBox="1"/>
          <p:nvPr/>
        </p:nvSpPr>
        <p:spPr>
          <a:xfrm>
            <a:off x="258104" y="4642607"/>
            <a:ext cx="3231330" cy="646331"/>
          </a:xfrm>
          <a:prstGeom prst="rect">
            <a:avLst/>
          </a:prstGeom>
          <a:noFill/>
        </p:spPr>
        <p:txBody>
          <a:bodyPr wrap="square" rtlCol="0">
            <a:spAutoFit/>
          </a:bodyPr>
          <a:lstStyle/>
          <a:p>
            <a:r>
              <a:rPr lang="en-GB" sz="900" dirty="0">
                <a:solidFill>
                  <a:schemeClr val="bg1"/>
                </a:solidFill>
                <a:effectLst/>
                <a:latin typeface="Ubuntu" panose="020B0504030602030204" pitchFamily="34" charset="0"/>
              </a:rPr>
              <a:t>Copyright Universe of Engineering Ltd under license to Primary Engineer Ltd </a:t>
            </a:r>
            <a:r>
              <a:rPr lang="en-GB" sz="900" b="1" dirty="0">
                <a:solidFill>
                  <a:schemeClr val="bg1"/>
                </a:solidFill>
                <a:effectLst/>
                <a:latin typeface="Ubuntu" panose="020B0504030602030204" pitchFamily="34" charset="0"/>
              </a:rPr>
              <a:t>2021-2024</a:t>
            </a:r>
            <a:endParaRPr lang="en-GB" sz="900" dirty="0">
              <a:solidFill>
                <a:schemeClr val="bg1"/>
              </a:solidFill>
              <a:effectLst/>
              <a:latin typeface="Ubuntu" panose="020B0504030602030204" pitchFamily="34" charset="0"/>
            </a:endParaRPr>
          </a:p>
          <a:p>
            <a:endParaRPr lang="en-US" dirty="0"/>
          </a:p>
        </p:txBody>
      </p:sp>
    </p:spTree>
    <p:extLst>
      <p:ext uri="{BB962C8B-B14F-4D97-AF65-F5344CB8AC3E}">
        <p14:creationId xmlns:p14="http://schemas.microsoft.com/office/powerpoint/2010/main" val="1547240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B0B4D732-3228-965D-C9BA-74B3CD850DFE}"/>
              </a:ext>
            </a:extLst>
          </p:cNvPr>
          <p:cNvSpPr txBox="1"/>
          <p:nvPr/>
        </p:nvSpPr>
        <p:spPr>
          <a:xfrm>
            <a:off x="258103" y="1344818"/>
            <a:ext cx="389560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LESSON SEVEN:</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1015663"/>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 and Infographics</a:t>
            </a:r>
          </a:p>
          <a:p>
            <a:endPar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endParaRPr>
          </a:p>
        </p:txBody>
      </p: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913849" y="1230372"/>
            <a:ext cx="992248" cy="843874"/>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2" name="TextBox 1">
            <a:extLst>
              <a:ext uri="{FF2B5EF4-FFF2-40B4-BE49-F238E27FC236}">
                <a16:creationId xmlns:a16="http://schemas.microsoft.com/office/drawing/2014/main" id="{C2A4BDE0-E3CB-5703-8A5A-EDE99E2B853C}"/>
              </a:ext>
            </a:extLst>
          </p:cNvPr>
          <p:cNvSpPr txBox="1"/>
          <p:nvPr/>
        </p:nvSpPr>
        <p:spPr>
          <a:xfrm>
            <a:off x="258103" y="3134766"/>
            <a:ext cx="4572000" cy="276999"/>
          </a:xfrm>
          <a:prstGeom prst="rect">
            <a:avLst/>
          </a:prstGeom>
          <a:noFill/>
        </p:spPr>
        <p:txBody>
          <a:bodyPr wrap="square">
            <a:spAutoFit/>
          </a:bodyPr>
          <a:lstStyle/>
          <a:p>
            <a:pPr eaLnBrk="1" hangingPunct="1">
              <a:lnSpc>
                <a:spcPct val="100000"/>
              </a:lnSpc>
              <a:spcBef>
                <a:spcPct val="0"/>
              </a:spcBef>
              <a:buFontTx/>
              <a:buNone/>
              <a:defRPr/>
            </a:pPr>
            <a:r>
              <a:rPr lang="en-US" altLang="en-US" sz="1200" b="1" dirty="0">
                <a:latin typeface="Ubuntu" panose="020B0504030602030204" pitchFamily="34" charset="0"/>
                <a:hlinkClick r:id="rId7">
                  <a:extLst>
                    <a:ext uri="{A12FA001-AC4F-418D-AE19-62706E023703}">
                      <ahyp:hlinkClr xmlns:ahyp="http://schemas.microsoft.com/office/drawing/2018/hyperlinkcolor" val="tx"/>
                    </a:ext>
                  </a:extLst>
                </a:hlinkClick>
              </a:rPr>
              <a:t>www.statwarscompetition.com/climatechallenge</a:t>
            </a:r>
            <a:endParaRPr lang="en-US" altLang="en-US" sz="1200" b="1" dirty="0">
              <a:latin typeface="Ubuntu" panose="020B0504030602030204" pitchFamily="34" charset="0"/>
            </a:endParaRPr>
          </a:p>
        </p:txBody>
      </p:sp>
      <p:pic>
        <p:nvPicPr>
          <p:cNvPr id="3" name="Picture 2">
            <a:extLst>
              <a:ext uri="{FF2B5EF4-FFF2-40B4-BE49-F238E27FC236}">
                <a16:creationId xmlns:a16="http://schemas.microsoft.com/office/drawing/2014/main" id="{606B4255-8472-7BD7-6056-D51DC650A335}"/>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289840" y="3593528"/>
            <a:ext cx="1284872" cy="363525"/>
          </a:xfrm>
          <a:prstGeom prst="rect">
            <a:avLst/>
          </a:prstGeom>
        </p:spPr>
      </p:pic>
      <p:pic>
        <p:nvPicPr>
          <p:cNvPr id="5" name="Picture 4">
            <a:extLst>
              <a:ext uri="{FF2B5EF4-FFF2-40B4-BE49-F238E27FC236}">
                <a16:creationId xmlns:a16="http://schemas.microsoft.com/office/drawing/2014/main" id="{C30EAC5D-8C03-3107-4E7E-82BFC08EF4BA}"/>
              </a:ext>
            </a:extLst>
          </p:cNvPr>
          <p:cNvPicPr>
            <a:picLocks noChangeAspect="1"/>
          </p:cNvPicPr>
          <p:nvPr/>
        </p:nvPicPr>
        <p:blipFill>
          <a:blip r:embed="rId9"/>
          <a:stretch>
            <a:fillRect/>
          </a:stretch>
        </p:blipFill>
        <p:spPr>
          <a:xfrm>
            <a:off x="127507" y="3957053"/>
            <a:ext cx="2199046" cy="685554"/>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801B4C03-21A4-12A2-8D8C-BE5314E90B9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606449" y="3520925"/>
            <a:ext cx="1999015" cy="508731"/>
          </a:xfrm>
          <a:prstGeom prst="rect">
            <a:avLst/>
          </a:prstGeom>
        </p:spPr>
      </p:pic>
      <p:sp>
        <p:nvSpPr>
          <p:cNvPr id="6" name="TextBox 5">
            <a:extLst>
              <a:ext uri="{FF2B5EF4-FFF2-40B4-BE49-F238E27FC236}">
                <a16:creationId xmlns:a16="http://schemas.microsoft.com/office/drawing/2014/main" id="{916F1353-5BBB-B352-E54C-7332D5384D7A}"/>
              </a:ext>
            </a:extLst>
          </p:cNvPr>
          <p:cNvSpPr txBox="1"/>
          <p:nvPr/>
        </p:nvSpPr>
        <p:spPr>
          <a:xfrm>
            <a:off x="258104" y="4642607"/>
            <a:ext cx="3231330" cy="646331"/>
          </a:xfrm>
          <a:prstGeom prst="rect">
            <a:avLst/>
          </a:prstGeom>
          <a:noFill/>
        </p:spPr>
        <p:txBody>
          <a:bodyPr wrap="square" rtlCol="0">
            <a:spAutoFit/>
          </a:bodyPr>
          <a:lstStyle/>
          <a:p>
            <a:r>
              <a:rPr lang="en-GB" sz="900" dirty="0">
                <a:solidFill>
                  <a:schemeClr val="bg1"/>
                </a:solidFill>
                <a:effectLst/>
                <a:latin typeface="Ubuntu" panose="020B0504030602030204" pitchFamily="34" charset="0"/>
              </a:rPr>
              <a:t>Copyright Universe of Engineering Ltd under license to Primary Engineer Ltd </a:t>
            </a:r>
            <a:r>
              <a:rPr lang="en-GB" sz="900" b="1" dirty="0">
                <a:solidFill>
                  <a:schemeClr val="bg1"/>
                </a:solidFill>
                <a:effectLst/>
                <a:latin typeface="Ubuntu" panose="020B0504030602030204" pitchFamily="34" charset="0"/>
              </a:rPr>
              <a:t>2021-2024</a:t>
            </a:r>
            <a:endParaRPr lang="en-GB" sz="900" dirty="0">
              <a:solidFill>
                <a:schemeClr val="bg1"/>
              </a:solidFill>
              <a:effectLst/>
              <a:latin typeface="Ubuntu" panose="020B0504030602030204" pitchFamily="34" charset="0"/>
            </a:endParaRPr>
          </a:p>
          <a:p>
            <a:endParaRPr lang="en-US" dirty="0"/>
          </a:p>
        </p:txBody>
      </p:sp>
    </p:spTree>
    <p:extLst>
      <p:ext uri="{BB962C8B-B14F-4D97-AF65-F5344CB8AC3E}">
        <p14:creationId xmlns:p14="http://schemas.microsoft.com/office/powerpoint/2010/main" val="4234036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ED8C10-A315-4FA8-F88E-78DD3A9B937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7" name="TextBox 6">
            <a:extLst>
              <a:ext uri="{FF2B5EF4-FFF2-40B4-BE49-F238E27FC236}">
                <a16:creationId xmlns:a16="http://schemas.microsoft.com/office/drawing/2014/main" id="{5DF99C63-7040-A896-9925-291F844D0238}"/>
              </a:ext>
            </a:extLst>
          </p:cNvPr>
          <p:cNvSpPr txBox="1"/>
          <p:nvPr/>
        </p:nvSpPr>
        <p:spPr>
          <a:xfrm>
            <a:off x="292202" y="1249702"/>
            <a:ext cx="8126413" cy="1518814"/>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Make predictions using data.</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Present data effectively. </a:t>
            </a:r>
          </a:p>
          <a:p>
            <a:pPr marL="342900" indent="-342900" eaLnBrk="1" fontAlgn="auto" hangingPunct="1">
              <a:lnSpc>
                <a:spcPct val="150000"/>
              </a:lnSpc>
              <a:spcBef>
                <a:spcPts val="0"/>
              </a:spcBef>
              <a:spcAft>
                <a:spcPts val="0"/>
              </a:spcAft>
              <a:buSzPct val="200000"/>
              <a:buBlip>
                <a:blip r:embed="rId4"/>
              </a:buBlip>
              <a:defRPr/>
            </a:pPr>
            <a:r>
              <a:rPr lang="en-US" sz="1600" dirty="0">
                <a:solidFill>
                  <a:schemeClr val="bg2">
                    <a:lumMod val="25000"/>
                  </a:schemeClr>
                </a:solidFill>
                <a:latin typeface="Ubuntu" panose="020B0504030602030204" pitchFamily="34" charset="0"/>
              </a:rPr>
              <a:t>Explain the reasons behind your climate change manifesto, through the use of infographics.</a:t>
            </a:r>
          </a:p>
        </p:txBody>
      </p:sp>
      <p:sp>
        <p:nvSpPr>
          <p:cNvPr id="8" name="TextBox 7">
            <a:extLst>
              <a:ext uri="{FF2B5EF4-FFF2-40B4-BE49-F238E27FC236}">
                <a16:creationId xmlns:a16="http://schemas.microsoft.com/office/drawing/2014/main" id="{B45648D1-59BB-69B0-526A-16F6D257906D}"/>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LESSON OBJECTIONS</a:t>
            </a:r>
            <a:endParaRPr lang="en-US" sz="2000" b="1" dirty="0">
              <a:solidFill>
                <a:schemeClr val="bg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CB6BFBF-50AE-C6CA-C18E-2F9D8E3CAC51}"/>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7758FCDF-39AF-1202-6261-7D6BE56C34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1C0828DB-D0D7-AFC5-C1D6-5B53445A5FEE}"/>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64050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pic>
        <p:nvPicPr>
          <p:cNvPr id="5" name="Picture 4">
            <a:extLst>
              <a:ext uri="{FF2B5EF4-FFF2-40B4-BE49-F238E27FC236}">
                <a16:creationId xmlns:a16="http://schemas.microsoft.com/office/drawing/2014/main" id="{922CE420-D90D-05A5-59C7-08EEC97725A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sp>
        <p:nvSpPr>
          <p:cNvPr id="6" name="TextBox 5">
            <a:extLst>
              <a:ext uri="{FF2B5EF4-FFF2-40B4-BE49-F238E27FC236}">
                <a16:creationId xmlns:a16="http://schemas.microsoft.com/office/drawing/2014/main" id="{B0309A82-E926-26C9-F554-4AE1B9E849BD}"/>
              </a:ext>
            </a:extLst>
          </p:cNvPr>
          <p:cNvSpPr txBox="1"/>
          <p:nvPr/>
        </p:nvSpPr>
        <p:spPr>
          <a:xfrm>
            <a:off x="226235" y="1084866"/>
            <a:ext cx="5407310" cy="2169825"/>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Predictive analysis looks at what the future might be, either if the data remained consistent over time or it changed positively or negatively. . It focuses on forecasting and </a:t>
            </a:r>
            <a:r>
              <a:rPr lang="en-US" sz="1500" dirty="0" err="1">
                <a:latin typeface="Ubuntu" panose="020B0504030602030204" pitchFamily="34" charset="0"/>
              </a:rPr>
              <a:t>hypothesising</a:t>
            </a:r>
            <a:r>
              <a:rPr lang="en-US" sz="1500" dirty="0">
                <a:latin typeface="Ubuntu" panose="020B0504030602030204" pitchFamily="34" charset="0"/>
              </a:rPr>
              <a:t> what will happen based on what we see now, to allow decisions and actions to be made that would then affect future outcomes.</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7" name="Picture 6" descr="A picture containing text, gauge&#10;&#10;Description automatically generated">
            <a:extLst>
              <a:ext uri="{FF2B5EF4-FFF2-40B4-BE49-F238E27FC236}">
                <a16:creationId xmlns:a16="http://schemas.microsoft.com/office/drawing/2014/main" id="{5DDC73C8-6E00-92B9-CB57-8CB85BD42A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1675" y="1857469"/>
            <a:ext cx="4472940" cy="2354179"/>
          </a:xfrm>
          <a:prstGeom prst="rect">
            <a:avLst/>
          </a:prstGeom>
        </p:spPr>
      </p:pic>
      <p:pic>
        <p:nvPicPr>
          <p:cNvPr id="2" name="Picture 1">
            <a:extLst>
              <a:ext uri="{FF2B5EF4-FFF2-40B4-BE49-F238E27FC236}">
                <a16:creationId xmlns:a16="http://schemas.microsoft.com/office/drawing/2014/main" id="{33BDBC42-F4B7-C3EA-BCD6-4512A391B5F1}"/>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AC942CC7-F1C8-4D59-31B1-2BCDC02D8DC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8" name="TextBox 7">
            <a:extLst>
              <a:ext uri="{FF2B5EF4-FFF2-40B4-BE49-F238E27FC236}">
                <a16:creationId xmlns:a16="http://schemas.microsoft.com/office/drawing/2014/main" id="{EDF58D30-EE76-DEED-4EA1-BEE209747A5E}"/>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D721FB-64FA-212F-92EF-E9F63BF1210E}"/>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sp>
        <p:nvSpPr>
          <p:cNvPr id="9" name="TextBox 8">
            <a:extLst>
              <a:ext uri="{FF2B5EF4-FFF2-40B4-BE49-F238E27FC236}">
                <a16:creationId xmlns:a16="http://schemas.microsoft.com/office/drawing/2014/main" id="{F32AE0AE-4A5A-D9A4-3FCA-A91820F2096A}"/>
              </a:ext>
            </a:extLst>
          </p:cNvPr>
          <p:cNvSpPr txBox="1"/>
          <p:nvPr/>
        </p:nvSpPr>
        <p:spPr>
          <a:xfrm>
            <a:off x="226235" y="1084866"/>
            <a:ext cx="4009434" cy="2631490"/>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This image was designed by the WWF and is a fantastic illustration of what could happen if the world climate rises by 2° .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More examples can be found at The Best Visualizations on Climate Change Facts (</a:t>
            </a:r>
            <a:r>
              <a:rPr lang="en-US" sz="1500" dirty="0" err="1">
                <a:latin typeface="Ubuntu" panose="020B0504030602030204" pitchFamily="34" charset="0"/>
              </a:rPr>
              <a:t>visme.co</a:t>
            </a:r>
            <a:r>
              <a:rPr lang="en-US" sz="1500" dirty="0">
                <a:latin typeface="Ubuntu" panose="020B0504030602030204" pitchFamily="34" charset="0"/>
              </a:rPr>
              <a:t>)</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10" name="Picture 9" descr="climate risks 1.5 degree vs 2 degree global warming climate change facts infographic">
            <a:extLst>
              <a:ext uri="{FF2B5EF4-FFF2-40B4-BE49-F238E27FC236}">
                <a16:creationId xmlns:a16="http://schemas.microsoft.com/office/drawing/2014/main" id="{3587A137-8267-74F2-E263-919FB002116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6555" y="1113113"/>
            <a:ext cx="4314308" cy="305137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508571E-6842-0279-DF82-EBAF70AE62CD}"/>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2" name="Picture 1">
            <a:extLst>
              <a:ext uri="{FF2B5EF4-FFF2-40B4-BE49-F238E27FC236}">
                <a16:creationId xmlns:a16="http://schemas.microsoft.com/office/drawing/2014/main" id="{BB22C207-3863-670E-86E3-BDB59957E7A7}"/>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9AC493F4-A4A4-E2F4-D995-27E80F6C351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1C30F442-0CB9-31C5-AD2E-9432BFE9070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754995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70E01A5-4B93-A7A5-33FD-161DB31221C5}"/>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pic>
        <p:nvPicPr>
          <p:cNvPr id="9" name="Picture 8" descr="Diagram&#10;&#10;Description automatically generated">
            <a:extLst>
              <a:ext uri="{FF2B5EF4-FFF2-40B4-BE49-F238E27FC236}">
                <a16:creationId xmlns:a16="http://schemas.microsoft.com/office/drawing/2014/main" id="{3A12843D-703D-9272-0EE7-97C7BC7F5E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35690" y="1025357"/>
            <a:ext cx="4535533" cy="3092933"/>
          </a:xfrm>
          <a:prstGeom prst="rect">
            <a:avLst/>
          </a:prstGeom>
        </p:spPr>
      </p:pic>
      <p:pic>
        <p:nvPicPr>
          <p:cNvPr id="10" name="Picture 9">
            <a:extLst>
              <a:ext uri="{FF2B5EF4-FFF2-40B4-BE49-F238E27FC236}">
                <a16:creationId xmlns:a16="http://schemas.microsoft.com/office/drawing/2014/main" id="{0A127AF2-5DB4-69C9-2675-1FF5850EF6F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2" name="Picture 1">
            <a:extLst>
              <a:ext uri="{FF2B5EF4-FFF2-40B4-BE49-F238E27FC236}">
                <a16:creationId xmlns:a16="http://schemas.microsoft.com/office/drawing/2014/main" id="{E5D62F19-82E7-EFBB-7C2A-404B6EF17F83}"/>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FAF219A3-5ECC-AF5A-C465-87D57BBCC82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6FE84318-6013-6982-222B-196CF33515F0}"/>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09378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ECED64E-563C-A602-7409-7EF7D635C7E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pic>
        <p:nvPicPr>
          <p:cNvPr id="12" name="Picture 11">
            <a:extLst>
              <a:ext uri="{FF2B5EF4-FFF2-40B4-BE49-F238E27FC236}">
                <a16:creationId xmlns:a16="http://schemas.microsoft.com/office/drawing/2014/main" id="{A15F625C-FB41-F908-E397-B5A32416F37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3715D2FF-D5B1-AD26-8765-837136D331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79171" y="1071458"/>
            <a:ext cx="1994218" cy="3082915"/>
          </a:xfrm>
          <a:prstGeom prst="rect">
            <a:avLst/>
          </a:prstGeom>
        </p:spPr>
      </p:pic>
      <p:pic>
        <p:nvPicPr>
          <p:cNvPr id="14" name="Picture 13" descr="A picture containing chart&#10;&#10;Description automatically generated">
            <a:extLst>
              <a:ext uri="{FF2B5EF4-FFF2-40B4-BE49-F238E27FC236}">
                <a16:creationId xmlns:a16="http://schemas.microsoft.com/office/drawing/2014/main" id="{96121808-F814-1955-4E4A-834E1624CF1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95089" y="1023927"/>
            <a:ext cx="2057840" cy="3177976"/>
          </a:xfrm>
          <a:prstGeom prst="rect">
            <a:avLst/>
          </a:prstGeom>
        </p:spPr>
      </p:pic>
      <p:pic>
        <p:nvPicPr>
          <p:cNvPr id="2" name="Picture 1">
            <a:extLst>
              <a:ext uri="{FF2B5EF4-FFF2-40B4-BE49-F238E27FC236}">
                <a16:creationId xmlns:a16="http://schemas.microsoft.com/office/drawing/2014/main" id="{DEED7687-AC25-A088-4BBF-867DFC777255}"/>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A2B980B3-5FAC-C5CD-D69E-BD7AD093DBA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9483BBCB-C894-DE4B-4F11-36A5648F4A31}"/>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93566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C8031ED-49B0-E39F-42EC-FE2CE5BEB5FD}"/>
              </a:ext>
            </a:extLst>
          </p:cNvPr>
          <p:cNvSpPr txBox="1"/>
          <p:nvPr/>
        </p:nvSpPr>
        <p:spPr>
          <a:xfrm>
            <a:off x="274202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PREDICTIVE ANALYSIS</a:t>
            </a:r>
          </a:p>
        </p:txBody>
      </p:sp>
      <p:pic>
        <p:nvPicPr>
          <p:cNvPr id="11" name="Picture 10">
            <a:extLst>
              <a:ext uri="{FF2B5EF4-FFF2-40B4-BE49-F238E27FC236}">
                <a16:creationId xmlns:a16="http://schemas.microsoft.com/office/drawing/2014/main" id="{0E82C298-9234-6F11-D47C-5A7C127956A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22102" y="0"/>
            <a:ext cx="1029842" cy="875846"/>
          </a:xfrm>
          <a:prstGeom prst="rect">
            <a:avLst/>
          </a:prstGeom>
        </p:spPr>
      </p:pic>
      <p:pic>
        <p:nvPicPr>
          <p:cNvPr id="12" name="Picture 11" descr="Text&#10;&#10;Description automatically generated">
            <a:extLst>
              <a:ext uri="{FF2B5EF4-FFF2-40B4-BE49-F238E27FC236}">
                <a16:creationId xmlns:a16="http://schemas.microsoft.com/office/drawing/2014/main" id="{44470E1B-0401-B221-2949-484C0F6A1B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40083" y="1073676"/>
            <a:ext cx="5326747" cy="2996295"/>
          </a:xfrm>
          <a:prstGeom prst="rect">
            <a:avLst/>
          </a:prstGeom>
        </p:spPr>
      </p:pic>
      <p:pic>
        <p:nvPicPr>
          <p:cNvPr id="2" name="Picture 1">
            <a:extLst>
              <a:ext uri="{FF2B5EF4-FFF2-40B4-BE49-F238E27FC236}">
                <a16:creationId xmlns:a16="http://schemas.microsoft.com/office/drawing/2014/main" id="{8260169B-B264-4A11-195F-B616424BBA85}"/>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9F2F7B47-1202-9FB0-3554-B6D60F87F31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4" name="TextBox 3">
            <a:extLst>
              <a:ext uri="{FF2B5EF4-FFF2-40B4-BE49-F238E27FC236}">
                <a16:creationId xmlns:a16="http://schemas.microsoft.com/office/drawing/2014/main" id="{29A0BAEA-0E15-6B08-EB21-E4ED65C2674B}"/>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64918642"/>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8f118ce-cf87-4f20-821b-40030aa878cd" xsi:nil="true"/>
    <lcf76f155ced4ddcb4097134ff3c332f xmlns="7a0e0852-98f0-44cf-868b-e76dd3d96154">
      <Terms xmlns="http://schemas.microsoft.com/office/infopath/2007/PartnerControls"/>
    </lcf76f155ced4ddcb4097134ff3c332f>
    <SharedWithUsers xmlns="68f118ce-cf87-4f20-821b-40030aa878cd">
      <UserInfo>
        <DisplayName/>
        <AccountId xsi:nil="true"/>
        <AccountType/>
      </UserInfo>
    </SharedWithUsers>
    <MediaLengthInSeconds xmlns="7a0e0852-98f0-44cf-868b-e76dd3d96154" xsi:nil="true"/>
    <maybe xmlns="7a0e0852-98f0-44cf-868b-e76dd3d96154">
      <Url xsi:nil="true"/>
      <Description xsi:nil="true"/>
    </maybe>
    <Photos xmlns="7a0e0852-98f0-44cf-868b-e76dd3d96154" xsi:nil="true"/>
    <Preview xmlns="7a0e0852-98f0-44cf-868b-e76dd3d96154" xsi:nil="true"/>
    <Thumbnail xmlns="7a0e0852-98f0-44cf-868b-e76dd3d96154" xsi:nil="true"/>
  </documentManagement>
</p:properties>
</file>

<file path=customXml/itemProps1.xml><?xml version="1.0" encoding="utf-8"?>
<ds:datastoreItem xmlns:ds="http://schemas.openxmlformats.org/officeDocument/2006/customXml" ds:itemID="{D34EB303-D634-4EFE-811D-88E24E754D90}"/>
</file>

<file path=customXml/itemProps2.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3.xml><?xml version="1.0" encoding="utf-8"?>
<ds:datastoreItem xmlns:ds="http://schemas.openxmlformats.org/officeDocument/2006/customXml" ds:itemID="{F3A66B7A-C503-477D-9D49-F2A9FCE11CFD}">
  <ds:schemaRefs>
    <ds:schemaRef ds:uri="68f118ce-cf87-4f20-821b-40030aa878cd"/>
    <ds:schemaRef ds:uri="http://purl.org/dc/elements/1.1/"/>
    <ds:schemaRef ds:uri="http://schemas.microsoft.com/office/2006/documentManagement/types"/>
    <ds:schemaRef ds:uri="7a0e0852-98f0-44cf-868b-e76dd3d96154"/>
    <ds:schemaRef ds:uri="http://www.w3.org/XML/1998/namespace"/>
    <ds:schemaRef ds:uri="http://purl.org/dc/dcmitype/"/>
    <ds:schemaRef ds:uri="http://schemas.openxmlformats.org/package/2006/metadata/core-properties"/>
    <ds:schemaRef ds:uri="http://schemas.microsoft.com/office/infopath/2007/PartnerControls"/>
    <ds:schemaRef ds:uri="http://schemas.microsoft.com/office/2006/metadata/properties"/>
    <ds:schemaRef ds:uri="http://purl.org/dc/terms/"/>
    <ds:schemaRef ds:uri="bb5d00c6-494b-4fcb-9372-4e484d85acca"/>
    <ds:schemaRef ds:uri="323326a6-dc59-45ed-a5ec-ba93925d7780"/>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1013</Words>
  <Application>Microsoft Office PowerPoint</Application>
  <PresentationFormat>On-screen Show (16:9)</PresentationFormat>
  <Paragraphs>122</Paragraphs>
  <Slides>21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Ubuntu</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Emily Nicholls</cp:lastModifiedBy>
  <cp:revision>21</cp:revision>
  <dcterms:created xsi:type="dcterms:W3CDTF">2022-03-06T13:21:37Z</dcterms:created>
  <dcterms:modified xsi:type="dcterms:W3CDTF">2025-02-13T11:44:25Z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5887900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aybe">
    <vt:lpwstr>, </vt:lpwstr>
  </property>
  <property fmtid="{D5CDD505-2E9C-101B-9397-08002B2CF9AE}" pid="12" name="_ExtendedDescription">
    <vt:lpwstr/>
  </property>
  <property fmtid="{D5CDD505-2E9C-101B-9397-08002B2CF9AE}" pid="13" name="TriggerFlowInfo">
    <vt:lpwstr/>
  </property>
</Properties>
</file>